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
  </p:handoutMasterIdLst>
  <p:sldIdLst>
    <p:sldId id="256" r:id="rId2"/>
    <p:sldId id="297" r:id="rId3"/>
    <p:sldId id="292" r:id="rId4"/>
    <p:sldId id="293" r:id="rId5"/>
    <p:sldId id="295" r:id="rId6"/>
    <p:sldId id="296" r:id="rId7"/>
  </p:sldIdLst>
  <p:sldSz cx="9144000" cy="6858000" type="screen4x3"/>
  <p:notesSz cx="7099300" cy="10234613"/>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94660"/>
  </p:normalViewPr>
  <p:slideViewPr>
    <p:cSldViewPr>
      <p:cViewPr varScale="1">
        <p:scale>
          <a:sx n="70" d="100"/>
          <a:sy n="70" d="100"/>
        </p:scale>
        <p:origin x="14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s-CO"/>
          </a:p>
        </p:txBody>
      </p:sp>
      <p:sp>
        <p:nvSpPr>
          <p:cNvPr id="3" name="Marcador de fecha 2"/>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A7ACDD90-41A3-4A4C-8C27-BA4201184A3A}" type="datetimeFigureOut">
              <a:rPr lang="es-CO" smtClean="0"/>
              <a:t>20/10/2015</a:t>
            </a:fld>
            <a:endParaRPr lang="es-CO"/>
          </a:p>
        </p:txBody>
      </p:sp>
      <p:sp>
        <p:nvSpPr>
          <p:cNvPr id="4" name="Marcador de pie de página 3"/>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s-CO"/>
          </a:p>
        </p:txBody>
      </p:sp>
      <p:sp>
        <p:nvSpPr>
          <p:cNvPr id="5" name="Marcador de número de diapositiva 4"/>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ADDE68B4-B7AE-4C13-9237-5743BD86C4CC}" type="slidenum">
              <a:rPr lang="es-CO" smtClean="0"/>
              <a:t>‹Nº›</a:t>
            </a:fld>
            <a:endParaRPr lang="es-CO"/>
          </a:p>
        </p:txBody>
      </p:sp>
    </p:spTree>
    <p:extLst>
      <p:ext uri="{BB962C8B-B14F-4D97-AF65-F5344CB8AC3E}">
        <p14:creationId xmlns:p14="http://schemas.microsoft.com/office/powerpoint/2010/main" val="20038598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418051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801425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2172718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279570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3765027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2214466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89147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1519673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2797252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2422947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D979092-0F99-415D-AEFB-61A130D14DF4}" type="datetimeFigureOut">
              <a:rPr lang="es-CO" smtClean="0"/>
              <a:t>20/10/2015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9AE3019-D939-4CAC-A08C-3C0267CA181A}" type="slidenum">
              <a:rPr lang="es-CO" smtClean="0"/>
              <a:t>‹Nº›</a:t>
            </a:fld>
            <a:endParaRPr lang="es-CO"/>
          </a:p>
        </p:txBody>
      </p:sp>
    </p:spTree>
    <p:extLst>
      <p:ext uri="{BB962C8B-B14F-4D97-AF65-F5344CB8AC3E}">
        <p14:creationId xmlns:p14="http://schemas.microsoft.com/office/powerpoint/2010/main" val="3681230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979092-0F99-415D-AEFB-61A130D14DF4}" type="datetimeFigureOut">
              <a:rPr lang="es-CO" smtClean="0"/>
              <a:t>20/10/2015</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E3019-D939-4CAC-A08C-3C0267CA181A}" type="slidenum">
              <a:rPr lang="es-CO" smtClean="0"/>
              <a:t>‹Nº›</a:t>
            </a:fld>
            <a:endParaRPr lang="es-CO"/>
          </a:p>
        </p:txBody>
      </p:sp>
    </p:spTree>
    <p:extLst>
      <p:ext uri="{BB962C8B-B14F-4D97-AF65-F5344CB8AC3E}">
        <p14:creationId xmlns:p14="http://schemas.microsoft.com/office/powerpoint/2010/main" val="1355358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apojuan89@gmail.com"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EPLkLoc3Viw?list=PLBdaBM-NUtAc8tmvPNHatYu9OSv6mUjnO"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JUPbf2Oz3IA"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dgplades.salud.gob.mx/Contenidos/Documentos/GraficaControl.pdf"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s://www.youtube.com/watch?v=gpBy9q96yE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CuadroTexto 1"/>
          <p:cNvSpPr txBox="1"/>
          <p:nvPr/>
        </p:nvSpPr>
        <p:spPr>
          <a:xfrm>
            <a:off x="2519264" y="5949280"/>
            <a:ext cx="6624736" cy="830997"/>
          </a:xfrm>
          <a:prstGeom prst="rect">
            <a:avLst/>
          </a:prstGeom>
          <a:noFill/>
        </p:spPr>
        <p:txBody>
          <a:bodyPr wrap="square" rtlCol="0">
            <a:spAutoFit/>
          </a:bodyPr>
          <a:lstStyle/>
          <a:p>
            <a:r>
              <a:rPr lang="es-ES" sz="2400" b="1" dirty="0" smtClean="0"/>
              <a:t>Curso: Gestión de la calidad</a:t>
            </a:r>
          </a:p>
          <a:p>
            <a:r>
              <a:rPr lang="es-ES" sz="2400" b="1" dirty="0" smtClean="0"/>
              <a:t>Docente: Juan David Ocampo Vásquez</a:t>
            </a:r>
          </a:p>
        </p:txBody>
      </p:sp>
    </p:spTree>
    <p:extLst>
      <p:ext uri="{BB962C8B-B14F-4D97-AF65-F5344CB8AC3E}">
        <p14:creationId xmlns:p14="http://schemas.microsoft.com/office/powerpoint/2010/main" val="1772680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65118"/>
            <a:ext cx="6635080" cy="936104"/>
          </a:xfrm>
        </p:spPr>
        <p:txBody>
          <a:bodyPr>
            <a:noAutofit/>
          </a:bodyPr>
          <a:lstStyle/>
          <a:p>
            <a:r>
              <a:rPr lang="es-ES" sz="3200" dirty="0" smtClean="0"/>
              <a:t>¿Cómo entregar el informe?</a:t>
            </a:r>
            <a:endParaRPr lang="es-CO" sz="3200" dirty="0"/>
          </a:p>
        </p:txBody>
      </p:sp>
      <p:sp>
        <p:nvSpPr>
          <p:cNvPr id="5" name="CuadroTexto 4"/>
          <p:cNvSpPr txBox="1"/>
          <p:nvPr/>
        </p:nvSpPr>
        <p:spPr>
          <a:xfrm>
            <a:off x="827584" y="1628800"/>
            <a:ext cx="7560840" cy="4555093"/>
          </a:xfrm>
          <a:prstGeom prst="rect">
            <a:avLst/>
          </a:prstGeom>
          <a:noFill/>
        </p:spPr>
        <p:txBody>
          <a:bodyPr wrap="square" rtlCol="0">
            <a:spAutoFit/>
          </a:bodyPr>
          <a:lstStyle/>
          <a:p>
            <a:r>
              <a:rPr lang="es-CO" sz="2400" dirty="0" smtClean="0"/>
              <a:t>Implementa los siguientes 4 planteamiento en un documento de Excel. Con el nombre:</a:t>
            </a:r>
          </a:p>
          <a:p>
            <a:endParaRPr lang="es-CO" dirty="0"/>
          </a:p>
          <a:p>
            <a:r>
              <a:rPr lang="es-CO" sz="2400" dirty="0" err="1" smtClean="0"/>
              <a:t>Herramientas_de_calidad_</a:t>
            </a:r>
            <a:r>
              <a:rPr lang="es-CO" sz="2400" dirty="0" err="1" smtClean="0">
                <a:solidFill>
                  <a:srgbClr val="C00000"/>
                </a:solidFill>
              </a:rPr>
              <a:t>nombre_completo</a:t>
            </a:r>
            <a:endParaRPr lang="es-CO" sz="2400" dirty="0" smtClean="0">
              <a:solidFill>
                <a:srgbClr val="C00000"/>
              </a:solidFill>
            </a:endParaRPr>
          </a:p>
          <a:p>
            <a:endParaRPr lang="es-CO" dirty="0">
              <a:solidFill>
                <a:srgbClr val="C00000"/>
              </a:solidFill>
            </a:endParaRPr>
          </a:p>
          <a:p>
            <a:r>
              <a:rPr lang="es-CO" dirty="0" smtClean="0"/>
              <a:t>Lo que está en color rojo sustituirlo por el nombre completo de la persona que lo envía.</a:t>
            </a:r>
          </a:p>
          <a:p>
            <a:endParaRPr lang="es-CO" dirty="0"/>
          </a:p>
          <a:p>
            <a:r>
              <a:rPr lang="es-CO" dirty="0" smtClean="0"/>
              <a:t>Enviarlo al e-mail</a:t>
            </a:r>
            <a:r>
              <a:rPr lang="es-CO" dirty="0"/>
              <a:t>: </a:t>
            </a:r>
            <a:r>
              <a:rPr lang="es-CO" sz="2800" dirty="0" smtClean="0">
                <a:solidFill>
                  <a:srgbClr val="7030A0"/>
                </a:solidFill>
                <a:hlinkClick r:id="rId3"/>
              </a:rPr>
              <a:t>apojuan89@gmail.com</a:t>
            </a:r>
            <a:endParaRPr lang="es-CO" sz="2800" dirty="0">
              <a:solidFill>
                <a:srgbClr val="7030A0"/>
              </a:solidFill>
            </a:endParaRPr>
          </a:p>
          <a:p>
            <a:endParaRPr lang="es-CO" sz="2800" dirty="0" smtClean="0">
              <a:solidFill>
                <a:srgbClr val="7030A0"/>
              </a:solidFill>
            </a:endParaRPr>
          </a:p>
          <a:p>
            <a:pPr algn="ctr"/>
            <a:r>
              <a:rPr lang="es-CO" sz="2400" dirty="0" smtClean="0">
                <a:solidFill>
                  <a:srgbClr val="7030A0"/>
                </a:solidFill>
              </a:rPr>
              <a:t>Fecha máxima de entrega: octubre 22 de 2015, 8 p.m.</a:t>
            </a:r>
          </a:p>
          <a:p>
            <a:pPr algn="ctr"/>
            <a:endParaRPr lang="es-CO" sz="2400" dirty="0">
              <a:solidFill>
                <a:srgbClr val="7030A0"/>
              </a:solidFill>
            </a:endParaRPr>
          </a:p>
          <a:p>
            <a:pPr algn="ctr"/>
            <a:r>
              <a:rPr lang="es-CO" sz="2400" dirty="0" smtClean="0">
                <a:solidFill>
                  <a:srgbClr val="7030A0"/>
                </a:solidFill>
              </a:rPr>
              <a:t>Para todos los casos, incluir conclusión de lo analizado.</a:t>
            </a:r>
            <a:endParaRPr lang="es-CO" sz="1600" dirty="0">
              <a:solidFill>
                <a:srgbClr val="7030A0"/>
              </a:solidFill>
            </a:endParaRPr>
          </a:p>
        </p:txBody>
      </p:sp>
    </p:spTree>
    <p:extLst>
      <p:ext uri="{BB962C8B-B14F-4D97-AF65-F5344CB8AC3E}">
        <p14:creationId xmlns:p14="http://schemas.microsoft.com/office/powerpoint/2010/main" val="2217694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65118"/>
            <a:ext cx="6635080" cy="936104"/>
          </a:xfrm>
        </p:spPr>
        <p:txBody>
          <a:bodyPr>
            <a:noAutofit/>
          </a:bodyPr>
          <a:lstStyle/>
          <a:p>
            <a:r>
              <a:rPr lang="es-ES" sz="3200" dirty="0" smtClean="0"/>
              <a:t>Diagrama de </a:t>
            </a:r>
            <a:r>
              <a:rPr lang="es-ES" sz="3200" dirty="0" smtClean="0"/>
              <a:t>Pareto</a:t>
            </a:r>
            <a:endParaRPr lang="es-CO" sz="3200" dirty="0"/>
          </a:p>
        </p:txBody>
      </p:sp>
      <p:sp>
        <p:nvSpPr>
          <p:cNvPr id="3" name="CuadroTexto 2"/>
          <p:cNvSpPr txBox="1"/>
          <p:nvPr/>
        </p:nvSpPr>
        <p:spPr>
          <a:xfrm>
            <a:off x="755576" y="1412776"/>
            <a:ext cx="7704856" cy="1200329"/>
          </a:xfrm>
          <a:prstGeom prst="rect">
            <a:avLst/>
          </a:prstGeom>
          <a:noFill/>
        </p:spPr>
        <p:txBody>
          <a:bodyPr wrap="square" rtlCol="0">
            <a:spAutoFit/>
          </a:bodyPr>
          <a:lstStyle/>
          <a:p>
            <a:r>
              <a:rPr lang="es-CO" dirty="0" smtClean="0"/>
              <a:t>Planteamiento:</a:t>
            </a:r>
          </a:p>
          <a:p>
            <a:pPr algn="just"/>
            <a:r>
              <a:rPr lang="es-CO" dirty="0" smtClean="0"/>
              <a:t>Se ponderan las siguientes causas de un problema de disponibilidad, se desea conocer aplicando el diagrama de Pareto ¿cuál es la causa en donde se deberían tomar las acciones?</a:t>
            </a:r>
            <a:endParaRPr lang="es-CO" dirty="0"/>
          </a:p>
        </p:txBody>
      </p:sp>
      <p:graphicFrame>
        <p:nvGraphicFramePr>
          <p:cNvPr id="5" name="Tabla 4"/>
          <p:cNvGraphicFramePr>
            <a:graphicFrameLocks noGrp="1"/>
          </p:cNvGraphicFramePr>
          <p:nvPr>
            <p:extLst>
              <p:ext uri="{D42A27DB-BD31-4B8C-83A1-F6EECF244321}">
                <p14:modId xmlns:p14="http://schemas.microsoft.com/office/powerpoint/2010/main" val="2646339148"/>
              </p:ext>
            </p:extLst>
          </p:nvPr>
        </p:nvGraphicFramePr>
        <p:xfrm>
          <a:off x="1560004" y="2780928"/>
          <a:ext cx="6096000" cy="367792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dirty="0" smtClean="0"/>
                        <a:t>Causa de no disponibilidad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dirty="0" smtClean="0"/>
                        <a:t>Resultados del muestreo</a:t>
                      </a:r>
                    </a:p>
                  </a:txBody>
                  <a:tcPr/>
                </a:tc>
              </a:tr>
              <a:tr h="370840">
                <a:tc>
                  <a:txBody>
                    <a:bodyPr/>
                    <a:lstStyle/>
                    <a:p>
                      <a:r>
                        <a:rPr lang="es-CO" dirty="0" smtClean="0"/>
                        <a:t>Problemas con el método empleado.</a:t>
                      </a:r>
                      <a:endParaRPr lang="es-CO" dirty="0"/>
                    </a:p>
                  </a:txBody>
                  <a:tcPr/>
                </a:tc>
                <a:tc>
                  <a:txBody>
                    <a:bodyPr/>
                    <a:lstStyle/>
                    <a:p>
                      <a:r>
                        <a:rPr lang="es-CO" dirty="0" smtClean="0"/>
                        <a:t>10</a:t>
                      </a:r>
                      <a:endParaRPr lang="es-CO" dirty="0"/>
                    </a:p>
                  </a:txBody>
                  <a:tcPr/>
                </a:tc>
              </a:tr>
              <a:tr h="370840">
                <a:tc>
                  <a:txBody>
                    <a:bodyPr/>
                    <a:lstStyle/>
                    <a:p>
                      <a:r>
                        <a:rPr lang="es-CO" dirty="0" smtClean="0"/>
                        <a:t>No existen los medios</a:t>
                      </a:r>
                      <a:endParaRPr lang="es-CO" dirty="0"/>
                    </a:p>
                  </a:txBody>
                  <a:tcPr/>
                </a:tc>
                <a:tc>
                  <a:txBody>
                    <a:bodyPr/>
                    <a:lstStyle/>
                    <a:p>
                      <a:r>
                        <a:rPr lang="es-CO" dirty="0" smtClean="0"/>
                        <a:t>25</a:t>
                      </a:r>
                      <a:endParaRPr lang="es-CO" dirty="0"/>
                    </a:p>
                  </a:txBody>
                  <a:tcPr/>
                </a:tc>
              </a:tr>
              <a:tr h="370840">
                <a:tc>
                  <a:txBody>
                    <a:bodyPr/>
                    <a:lstStyle/>
                    <a:p>
                      <a:r>
                        <a:rPr lang="es-CO" dirty="0" smtClean="0"/>
                        <a:t>Se presentan varias</a:t>
                      </a:r>
                      <a:r>
                        <a:rPr lang="es-CO" baseline="0" dirty="0" smtClean="0"/>
                        <a:t> situaciones sin identificar claramente.</a:t>
                      </a:r>
                      <a:endParaRPr lang="es-CO" dirty="0"/>
                    </a:p>
                  </a:txBody>
                  <a:tcPr/>
                </a:tc>
                <a:tc>
                  <a:txBody>
                    <a:bodyPr/>
                    <a:lstStyle/>
                    <a:p>
                      <a:r>
                        <a:rPr lang="es-CO" dirty="0" smtClean="0"/>
                        <a:t>5</a:t>
                      </a:r>
                      <a:endParaRPr lang="es-CO" dirty="0"/>
                    </a:p>
                  </a:txBody>
                  <a:tcPr/>
                </a:tc>
              </a:tr>
              <a:tr h="370840">
                <a:tc>
                  <a:txBody>
                    <a:bodyPr/>
                    <a:lstStyle/>
                    <a:p>
                      <a:r>
                        <a:rPr lang="es-CO" dirty="0" smtClean="0"/>
                        <a:t>Mano de obra insuficiente</a:t>
                      </a:r>
                      <a:endParaRPr lang="es-CO" dirty="0"/>
                    </a:p>
                  </a:txBody>
                  <a:tcPr/>
                </a:tc>
                <a:tc>
                  <a:txBody>
                    <a:bodyPr/>
                    <a:lstStyle/>
                    <a:p>
                      <a:r>
                        <a:rPr lang="es-CO" dirty="0" smtClean="0"/>
                        <a:t>20</a:t>
                      </a:r>
                      <a:endParaRPr lang="es-CO" dirty="0"/>
                    </a:p>
                  </a:txBody>
                  <a:tcPr/>
                </a:tc>
              </a:tr>
              <a:tr h="370840">
                <a:tc>
                  <a:txBody>
                    <a:bodyPr/>
                    <a:lstStyle/>
                    <a:p>
                      <a:r>
                        <a:rPr lang="es-CO" dirty="0" smtClean="0"/>
                        <a:t>Falta de materiales</a:t>
                      </a:r>
                      <a:endParaRPr lang="es-CO" dirty="0"/>
                    </a:p>
                  </a:txBody>
                  <a:tcPr/>
                </a:tc>
                <a:tc>
                  <a:txBody>
                    <a:bodyPr/>
                    <a:lstStyle/>
                    <a:p>
                      <a:r>
                        <a:rPr lang="es-CO" dirty="0" smtClean="0"/>
                        <a:t>35</a:t>
                      </a:r>
                    </a:p>
                  </a:txBody>
                  <a:tcPr/>
                </a:tc>
              </a:tr>
              <a:tr h="370840">
                <a:tc>
                  <a:txBody>
                    <a:bodyPr/>
                    <a:lstStyle/>
                    <a:p>
                      <a:r>
                        <a:rPr lang="es-CO" dirty="0" smtClean="0"/>
                        <a:t>Existen</a:t>
                      </a:r>
                      <a:r>
                        <a:rPr lang="es-CO" baseline="0" dirty="0" smtClean="0"/>
                        <a:t> afecciones con el medio ambiente.</a:t>
                      </a:r>
                      <a:endParaRPr lang="es-CO" dirty="0"/>
                    </a:p>
                  </a:txBody>
                  <a:tcPr/>
                </a:tc>
                <a:tc>
                  <a:txBody>
                    <a:bodyPr/>
                    <a:lstStyle/>
                    <a:p>
                      <a:r>
                        <a:rPr lang="es-CO" dirty="0" smtClean="0"/>
                        <a:t>5</a:t>
                      </a:r>
                      <a:endParaRPr lang="es-CO" dirty="0"/>
                    </a:p>
                  </a:txBody>
                  <a:tcPr/>
                </a:tc>
              </a:tr>
            </a:tbl>
          </a:graphicData>
        </a:graphic>
      </p:graphicFrame>
    </p:spTree>
    <p:extLst>
      <p:ext uri="{BB962C8B-B14F-4D97-AF65-F5344CB8AC3E}">
        <p14:creationId xmlns:p14="http://schemas.microsoft.com/office/powerpoint/2010/main" val="3508091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65118"/>
            <a:ext cx="6635080" cy="936104"/>
          </a:xfrm>
        </p:spPr>
        <p:txBody>
          <a:bodyPr>
            <a:noAutofit/>
          </a:bodyPr>
          <a:lstStyle/>
          <a:p>
            <a:r>
              <a:rPr lang="es-ES" sz="3200" dirty="0" smtClean="0"/>
              <a:t>Diagrama de </a:t>
            </a:r>
            <a:r>
              <a:rPr lang="es-ES" sz="3200" dirty="0" smtClean="0"/>
              <a:t>Causa - Efecto</a:t>
            </a:r>
            <a:endParaRPr lang="es-CO" sz="3200" dirty="0"/>
          </a:p>
        </p:txBody>
      </p:sp>
      <p:sp>
        <p:nvSpPr>
          <p:cNvPr id="3" name="CuadroTexto 2"/>
          <p:cNvSpPr txBox="1"/>
          <p:nvPr/>
        </p:nvSpPr>
        <p:spPr>
          <a:xfrm>
            <a:off x="755576" y="1412776"/>
            <a:ext cx="7704856" cy="1477328"/>
          </a:xfrm>
          <a:prstGeom prst="rect">
            <a:avLst/>
          </a:prstGeom>
          <a:noFill/>
        </p:spPr>
        <p:txBody>
          <a:bodyPr wrap="square" rtlCol="0">
            <a:spAutoFit/>
          </a:bodyPr>
          <a:lstStyle/>
          <a:p>
            <a:r>
              <a:rPr lang="es-CO" dirty="0" smtClean="0"/>
              <a:t>Planteamiento, evalúa por las 6M de Ishikawa o los 9 factores vistos en clase ¿cuáles son las posible causas que puede no generar una comunicación positiva en su ambiente laboral, de trabajo de equipo, familia o grupo?</a:t>
            </a:r>
          </a:p>
          <a:p>
            <a:endParaRPr lang="es-CO" dirty="0"/>
          </a:p>
          <a:p>
            <a:r>
              <a:rPr lang="es-CO" dirty="0" smtClean="0">
                <a:hlinkClick r:id="rId3"/>
              </a:rPr>
              <a:t>Propuesta: Video, comunicación positiva.</a:t>
            </a:r>
            <a:endParaRPr lang="es-CO" dirty="0"/>
          </a:p>
        </p:txBody>
      </p:sp>
    </p:spTree>
    <p:extLst>
      <p:ext uri="{BB962C8B-B14F-4D97-AF65-F5344CB8AC3E}">
        <p14:creationId xmlns:p14="http://schemas.microsoft.com/office/powerpoint/2010/main" val="35108170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65118"/>
            <a:ext cx="6635080" cy="936104"/>
          </a:xfrm>
        </p:spPr>
        <p:txBody>
          <a:bodyPr>
            <a:noAutofit/>
          </a:bodyPr>
          <a:lstStyle/>
          <a:p>
            <a:r>
              <a:rPr lang="es-ES" sz="3200" dirty="0" smtClean="0"/>
              <a:t>Diagrama de </a:t>
            </a:r>
            <a:r>
              <a:rPr lang="es-ES" sz="3200" dirty="0" smtClean="0"/>
              <a:t>flujo</a:t>
            </a:r>
            <a:endParaRPr lang="es-CO" sz="3200" dirty="0"/>
          </a:p>
        </p:txBody>
      </p:sp>
      <p:sp>
        <p:nvSpPr>
          <p:cNvPr id="3" name="CuadroTexto 2"/>
          <p:cNvSpPr txBox="1"/>
          <p:nvPr/>
        </p:nvSpPr>
        <p:spPr>
          <a:xfrm>
            <a:off x="755576" y="1412776"/>
            <a:ext cx="7704856" cy="1200329"/>
          </a:xfrm>
          <a:prstGeom prst="rect">
            <a:avLst/>
          </a:prstGeom>
          <a:noFill/>
        </p:spPr>
        <p:txBody>
          <a:bodyPr wrap="square" rtlCol="0">
            <a:spAutoFit/>
          </a:bodyPr>
          <a:lstStyle/>
          <a:p>
            <a:r>
              <a:rPr lang="es-CO" dirty="0" smtClean="0"/>
              <a:t>Planteamiento, Utilizando el siguiente video, implementa el diagrama de flujo en el software </a:t>
            </a:r>
            <a:r>
              <a:rPr lang="es-CO" dirty="0" err="1" smtClean="0"/>
              <a:t>Bizagi</a:t>
            </a:r>
            <a:r>
              <a:rPr lang="es-CO" dirty="0" smtClean="0"/>
              <a:t> </a:t>
            </a:r>
            <a:r>
              <a:rPr lang="es-CO" dirty="0" err="1" smtClean="0"/>
              <a:t>modeler</a:t>
            </a:r>
            <a:r>
              <a:rPr lang="es-CO" dirty="0"/>
              <a:t>.</a:t>
            </a:r>
            <a:endParaRPr lang="es-CO" dirty="0" smtClean="0"/>
          </a:p>
          <a:p>
            <a:endParaRPr lang="es-CO" dirty="0"/>
          </a:p>
          <a:p>
            <a:r>
              <a:rPr lang="es-CO" dirty="0" smtClean="0">
                <a:hlinkClick r:id="rId3"/>
              </a:rPr>
              <a:t>Propuesta: Tendiendo una cama.</a:t>
            </a:r>
            <a:endParaRPr lang="es-CO" dirty="0"/>
          </a:p>
        </p:txBody>
      </p:sp>
    </p:spTree>
    <p:extLst>
      <p:ext uri="{BB962C8B-B14F-4D97-AF65-F5344CB8AC3E}">
        <p14:creationId xmlns:p14="http://schemas.microsoft.com/office/powerpoint/2010/main" val="624764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65118"/>
            <a:ext cx="6635080" cy="936104"/>
          </a:xfrm>
        </p:spPr>
        <p:txBody>
          <a:bodyPr>
            <a:noAutofit/>
          </a:bodyPr>
          <a:lstStyle/>
          <a:p>
            <a:r>
              <a:rPr lang="es-ES" sz="3200" dirty="0" smtClean="0"/>
              <a:t>Diagrama de </a:t>
            </a:r>
            <a:r>
              <a:rPr lang="es-ES" sz="3200" dirty="0" smtClean="0"/>
              <a:t>control - Estadístico</a:t>
            </a:r>
            <a:endParaRPr lang="es-CO" sz="3200" dirty="0"/>
          </a:p>
        </p:txBody>
      </p:sp>
      <p:sp>
        <p:nvSpPr>
          <p:cNvPr id="3" name="CuadroTexto 2"/>
          <p:cNvSpPr txBox="1"/>
          <p:nvPr/>
        </p:nvSpPr>
        <p:spPr>
          <a:xfrm>
            <a:off x="755576" y="1412776"/>
            <a:ext cx="7704856" cy="1754326"/>
          </a:xfrm>
          <a:prstGeom prst="rect">
            <a:avLst/>
          </a:prstGeom>
          <a:noFill/>
        </p:spPr>
        <p:txBody>
          <a:bodyPr wrap="square" rtlCol="0">
            <a:spAutoFit/>
          </a:bodyPr>
          <a:lstStyle/>
          <a:p>
            <a:r>
              <a:rPr lang="es-CO" dirty="0" smtClean="0"/>
              <a:t>Planteamiento, Para los siguientes datos implementa el diagrama de control, apoya el procedimiento en los siguientes enlaces:</a:t>
            </a:r>
          </a:p>
          <a:p>
            <a:endParaRPr lang="es-CO" dirty="0" smtClean="0"/>
          </a:p>
          <a:p>
            <a:r>
              <a:rPr lang="es-CO" dirty="0" smtClean="0">
                <a:hlinkClick r:id="rId3"/>
              </a:rPr>
              <a:t>Diagrama de control, Procedimiento.</a:t>
            </a:r>
            <a:endParaRPr lang="es-CO" dirty="0" smtClean="0"/>
          </a:p>
          <a:p>
            <a:endParaRPr lang="es-CO" dirty="0"/>
          </a:p>
          <a:p>
            <a:r>
              <a:rPr lang="es-CO" dirty="0" smtClean="0">
                <a:hlinkClick r:id="rId4"/>
              </a:rPr>
              <a:t>Diagrama de control, Video.</a:t>
            </a:r>
            <a:endParaRPr lang="es-CO" dirty="0"/>
          </a:p>
        </p:txBody>
      </p:sp>
      <p:sp>
        <p:nvSpPr>
          <p:cNvPr id="4" name="CuadroTexto 3"/>
          <p:cNvSpPr txBox="1"/>
          <p:nvPr/>
        </p:nvSpPr>
        <p:spPr>
          <a:xfrm>
            <a:off x="755576" y="3167102"/>
            <a:ext cx="7704856" cy="1200329"/>
          </a:xfrm>
          <a:prstGeom prst="rect">
            <a:avLst/>
          </a:prstGeom>
          <a:noFill/>
        </p:spPr>
        <p:txBody>
          <a:bodyPr wrap="square" rtlCol="0">
            <a:spAutoFit/>
          </a:bodyPr>
          <a:lstStyle/>
          <a:p>
            <a:pPr algn="just"/>
            <a:r>
              <a:rPr lang="es-CO" dirty="0" smtClean="0"/>
              <a:t>Considere los siguientes datos de retraso en una tarjeta de crédito. Si dicha distribución se comporta como una curva normal, determine un intervalo de confianza para el promedio de pago de los clientes. Considere un nivel de confianza del 95%.</a:t>
            </a:r>
            <a:endParaRPr lang="es-CO" dirty="0"/>
          </a:p>
        </p:txBody>
      </p:sp>
      <p:graphicFrame>
        <p:nvGraphicFramePr>
          <p:cNvPr id="6" name="Tabla 5"/>
          <p:cNvGraphicFramePr>
            <a:graphicFrameLocks noGrp="1"/>
          </p:cNvGraphicFramePr>
          <p:nvPr>
            <p:extLst>
              <p:ext uri="{D42A27DB-BD31-4B8C-83A1-F6EECF244321}">
                <p14:modId xmlns:p14="http://schemas.microsoft.com/office/powerpoint/2010/main" val="2483322944"/>
              </p:ext>
            </p:extLst>
          </p:nvPr>
        </p:nvGraphicFramePr>
        <p:xfrm>
          <a:off x="1560004" y="4672749"/>
          <a:ext cx="6096000" cy="148336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s-CO" dirty="0" smtClean="0"/>
                        <a:t>Muestra 1</a:t>
                      </a:r>
                      <a:endParaRPr lang="es-CO"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dirty="0" smtClean="0"/>
                        <a:t>Muestra 2</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dirty="0" smtClean="0"/>
                        <a:t>Muestra 3</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dirty="0" smtClean="0"/>
                        <a:t>Muestra 4</a:t>
                      </a:r>
                    </a:p>
                  </a:txBody>
                  <a:tcPr/>
                </a:tc>
              </a:tr>
              <a:tr h="370840">
                <a:tc>
                  <a:txBody>
                    <a:bodyPr/>
                    <a:lstStyle/>
                    <a:p>
                      <a:pPr algn="ctr"/>
                      <a:r>
                        <a:rPr lang="es-CO" dirty="0" smtClean="0"/>
                        <a:t>5,8</a:t>
                      </a:r>
                      <a:endParaRPr lang="es-CO" dirty="0"/>
                    </a:p>
                  </a:txBody>
                  <a:tcPr/>
                </a:tc>
                <a:tc>
                  <a:txBody>
                    <a:bodyPr/>
                    <a:lstStyle/>
                    <a:p>
                      <a:pPr algn="ctr"/>
                      <a:r>
                        <a:rPr lang="es-CO" dirty="0" smtClean="0"/>
                        <a:t>2,0</a:t>
                      </a:r>
                      <a:endParaRPr lang="es-CO" dirty="0"/>
                    </a:p>
                  </a:txBody>
                  <a:tcPr/>
                </a:tc>
                <a:tc>
                  <a:txBody>
                    <a:bodyPr/>
                    <a:lstStyle/>
                    <a:p>
                      <a:pPr algn="ctr"/>
                      <a:r>
                        <a:rPr lang="es-CO" dirty="0" smtClean="0"/>
                        <a:t>7,2</a:t>
                      </a:r>
                      <a:endParaRPr lang="es-CO" dirty="0"/>
                    </a:p>
                  </a:txBody>
                  <a:tcPr/>
                </a:tc>
                <a:tc>
                  <a:txBody>
                    <a:bodyPr/>
                    <a:lstStyle/>
                    <a:p>
                      <a:pPr algn="ctr"/>
                      <a:r>
                        <a:rPr lang="es-CO" dirty="0" smtClean="0"/>
                        <a:t>3,3</a:t>
                      </a:r>
                      <a:endParaRPr lang="es-CO" dirty="0"/>
                    </a:p>
                  </a:txBody>
                  <a:tcPr/>
                </a:tc>
              </a:tr>
              <a:tr h="370840">
                <a:tc>
                  <a:txBody>
                    <a:bodyPr/>
                    <a:lstStyle/>
                    <a:p>
                      <a:pPr algn="ctr"/>
                      <a:r>
                        <a:rPr lang="es-CO" dirty="0" smtClean="0"/>
                        <a:t>4,6</a:t>
                      </a:r>
                      <a:endParaRPr lang="es-CO" dirty="0"/>
                    </a:p>
                  </a:txBody>
                  <a:tcPr/>
                </a:tc>
                <a:tc>
                  <a:txBody>
                    <a:bodyPr/>
                    <a:lstStyle/>
                    <a:p>
                      <a:pPr algn="ctr"/>
                      <a:r>
                        <a:rPr lang="es-CO" dirty="0" smtClean="0"/>
                        <a:t>2,0</a:t>
                      </a:r>
                      <a:endParaRPr lang="es-CO" dirty="0"/>
                    </a:p>
                  </a:txBody>
                  <a:tcPr/>
                </a:tc>
                <a:tc>
                  <a:txBody>
                    <a:bodyPr/>
                    <a:lstStyle/>
                    <a:p>
                      <a:pPr algn="ctr"/>
                      <a:r>
                        <a:rPr lang="es-CO" dirty="0" smtClean="0"/>
                        <a:t>5,6</a:t>
                      </a:r>
                      <a:endParaRPr lang="es-CO" dirty="0"/>
                    </a:p>
                  </a:txBody>
                  <a:tcPr/>
                </a:tc>
                <a:tc>
                  <a:txBody>
                    <a:bodyPr/>
                    <a:lstStyle/>
                    <a:p>
                      <a:pPr algn="ctr"/>
                      <a:r>
                        <a:rPr lang="es-CO" dirty="0" smtClean="0"/>
                        <a:t>1,8</a:t>
                      </a:r>
                      <a:endParaRPr lang="es-CO" dirty="0"/>
                    </a:p>
                  </a:txBody>
                  <a:tcPr/>
                </a:tc>
              </a:tr>
              <a:tr h="370840">
                <a:tc>
                  <a:txBody>
                    <a:bodyPr/>
                    <a:lstStyle/>
                    <a:p>
                      <a:pPr algn="ctr"/>
                      <a:r>
                        <a:rPr lang="es-CO" dirty="0" smtClean="0"/>
                        <a:t>9,5</a:t>
                      </a:r>
                      <a:endParaRPr lang="es-CO" dirty="0"/>
                    </a:p>
                  </a:txBody>
                  <a:tcPr/>
                </a:tc>
                <a:tc>
                  <a:txBody>
                    <a:bodyPr/>
                    <a:lstStyle/>
                    <a:p>
                      <a:pPr algn="ctr"/>
                      <a:r>
                        <a:rPr lang="es-CO" dirty="0" smtClean="0"/>
                        <a:t>8,1</a:t>
                      </a:r>
                      <a:endParaRPr lang="es-CO" dirty="0"/>
                    </a:p>
                  </a:txBody>
                  <a:tcPr/>
                </a:tc>
                <a:tc>
                  <a:txBody>
                    <a:bodyPr/>
                    <a:lstStyle/>
                    <a:p>
                      <a:pPr algn="ctr"/>
                      <a:r>
                        <a:rPr lang="es-CO" dirty="0" smtClean="0"/>
                        <a:t>9,5</a:t>
                      </a:r>
                      <a:endParaRPr lang="es-CO" dirty="0"/>
                    </a:p>
                  </a:txBody>
                  <a:tcPr/>
                </a:tc>
                <a:tc>
                  <a:txBody>
                    <a:bodyPr/>
                    <a:lstStyle/>
                    <a:p>
                      <a:pPr algn="ctr"/>
                      <a:r>
                        <a:rPr lang="es-CO" dirty="0" smtClean="0"/>
                        <a:t>4,9</a:t>
                      </a:r>
                      <a:endParaRPr lang="es-CO" dirty="0"/>
                    </a:p>
                  </a:txBody>
                  <a:tcPr/>
                </a:tc>
              </a:tr>
            </a:tbl>
          </a:graphicData>
        </a:graphic>
      </p:graphicFrame>
    </p:spTree>
    <p:extLst>
      <p:ext uri="{BB962C8B-B14F-4D97-AF65-F5344CB8AC3E}">
        <p14:creationId xmlns:p14="http://schemas.microsoft.com/office/powerpoint/2010/main" val="357225429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1395</TotalTime>
  <Words>345</Words>
  <Application>Microsoft Office PowerPoint</Application>
  <PresentationFormat>Presentación en pantalla (4:3)</PresentationFormat>
  <Paragraphs>62</Paragraphs>
  <Slides>6</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6</vt:i4>
      </vt:variant>
    </vt:vector>
  </HeadingPairs>
  <TitlesOfParts>
    <vt:vector size="9" baseType="lpstr">
      <vt:lpstr>Arial</vt:lpstr>
      <vt:lpstr>Calibri</vt:lpstr>
      <vt:lpstr>Tema de Office</vt:lpstr>
      <vt:lpstr>Presentación de PowerPoint</vt:lpstr>
      <vt:lpstr>¿Cómo entregar el informe?</vt:lpstr>
      <vt:lpstr>Diagrama de Pareto</vt:lpstr>
      <vt:lpstr>Diagrama de Causa - Efecto</vt:lpstr>
      <vt:lpstr>Diagrama de flujo</vt:lpstr>
      <vt:lpstr>Diagrama de control - Estadístico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Daniel Ocampo (Diseñador Comunicaciones)</dc:creator>
  <cp:lastModifiedBy>JUAN OCAMPO</cp:lastModifiedBy>
  <cp:revision>368</cp:revision>
  <cp:lastPrinted>2015-10-20T20:56:09Z</cp:lastPrinted>
  <dcterms:created xsi:type="dcterms:W3CDTF">2014-04-24T18:38:30Z</dcterms:created>
  <dcterms:modified xsi:type="dcterms:W3CDTF">2015-10-20T22:11:02Z</dcterms:modified>
</cp:coreProperties>
</file>